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2"/>
  </p:notesMasterIdLst>
  <p:sldIdLst>
    <p:sldId id="256" r:id="rId4"/>
    <p:sldId id="312" r:id="rId5"/>
    <p:sldId id="333" r:id="rId6"/>
    <p:sldId id="257" r:id="rId7"/>
    <p:sldId id="258" r:id="rId8"/>
    <p:sldId id="323" r:id="rId9"/>
    <p:sldId id="278" r:id="rId10"/>
    <p:sldId id="301" r:id="rId11"/>
    <p:sldId id="306" r:id="rId13"/>
    <p:sldId id="307" r:id="rId14"/>
    <p:sldId id="308" r:id="rId15"/>
    <p:sldId id="302" r:id="rId16"/>
    <p:sldId id="303" r:id="rId17"/>
    <p:sldId id="32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851B1F"/>
    <a:srgbClr val="AF2926"/>
    <a:srgbClr val="932C21"/>
    <a:srgbClr val="B53729"/>
    <a:srgbClr val="D4D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83" autoAdjust="0"/>
  </p:normalViewPr>
  <p:slideViewPr>
    <p:cSldViewPr snapToGrid="0" showGuides="1">
      <p:cViewPr>
        <p:scale>
          <a:sx n="75" d="100"/>
          <a:sy n="75" d="100"/>
        </p:scale>
        <p:origin x="-1914" y="-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0440E-6E44-4F7C-A89A-ACA9AD20325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9A9F7-509E-44FE-990E-4BDABC366C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tags" Target="../tags/tag4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tags" Target="../tags/tag5.xml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tags" Target="../tags/tag6.xml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tags" Target="../tags/tag3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658225" y="0"/>
            <a:ext cx="3533775" cy="6858000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25400" dist="25400" dir="10800000" algn="r" rotWithShape="0">
              <a:schemeClr val="tx1">
                <a:alpha val="5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9740" y="2162810"/>
            <a:ext cx="49695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cs typeface="+mn-ea"/>
                <a:sym typeface="+mn-lt"/>
              </a:rPr>
              <a:t>布娃娃系统</a:t>
            </a:r>
            <a:endParaRPr lang="zh-CN" altLang="en-US" sz="6000" b="1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733675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9190" y="1549400"/>
            <a:ext cx="26987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状态机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3310" y="3041015"/>
            <a:ext cx="5751195" cy="1676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1965" y="2964180"/>
            <a:ext cx="68065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根据输入</a:t>
            </a:r>
            <a:r>
              <a:rPr lang="en-US" altLang="zh-CN"/>
              <a:t>wasd</a:t>
            </a:r>
            <a:r>
              <a:rPr lang="zh-CN" altLang="en-US"/>
              <a:t>进行前后左右移动，脚会跟着</a:t>
            </a:r>
            <a:r>
              <a:rPr lang="en-US" altLang="zh-CN"/>
              <a:t>walk</a:t>
            </a:r>
            <a:endParaRPr lang="en-US" altLang="zh-CN"/>
          </a:p>
          <a:p>
            <a:r>
              <a:rPr lang="zh-CN" altLang="en-US"/>
              <a:t>以及</a:t>
            </a:r>
            <a:r>
              <a:rPr lang="en-US" altLang="zh-CN"/>
              <a:t>walkback</a:t>
            </a:r>
            <a:r>
              <a:rPr lang="zh-CN" altLang="en-US"/>
              <a:t>的</a:t>
            </a:r>
            <a:r>
              <a:rPr lang="en-US" altLang="zh-CN"/>
              <a:t>animation</a:t>
            </a:r>
            <a:r>
              <a:rPr lang="zh-CN" altLang="en-US"/>
              <a:t>进行移动。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在没有输入的时候，会进行</a:t>
            </a:r>
            <a:r>
              <a:rPr lang="en-US" altLang="zh-CN"/>
              <a:t>hip</a:t>
            </a:r>
            <a:r>
              <a:rPr lang="zh-CN" altLang="en-US"/>
              <a:t>速度的判定，</a:t>
            </a:r>
            <a:endParaRPr lang="zh-CN" altLang="en-US"/>
          </a:p>
          <a:p>
            <a:r>
              <a:rPr lang="zh-CN" altLang="en-US"/>
              <a:t>首先会判断</a:t>
            </a:r>
            <a:r>
              <a:rPr lang="en-US" altLang="zh-CN"/>
              <a:t>x</a:t>
            </a:r>
            <a:r>
              <a:rPr lang="zh-CN" altLang="en-US"/>
              <a:t>和</a:t>
            </a:r>
            <a:r>
              <a:rPr lang="en-US" altLang="zh-CN"/>
              <a:t>z</a:t>
            </a:r>
            <a:r>
              <a:rPr lang="zh-CN" altLang="en-US"/>
              <a:t>方向的速度的大小，然后对正负</a:t>
            </a:r>
            <a:endParaRPr lang="zh-CN" altLang="en-US"/>
          </a:p>
          <a:p>
            <a:r>
              <a:rPr lang="zh-CN" altLang="en-US"/>
              <a:t>进行判断，播放前进还是后退动画。</a:t>
            </a:r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733675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9190" y="1549400"/>
            <a:ext cx="6598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实际角色移动（物理）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7505" y="3340100"/>
            <a:ext cx="80232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</a:t>
            </a:r>
            <a:r>
              <a:rPr lang="zh-CN" altLang="en-US"/>
              <a:t>角色移动原理</a:t>
            </a:r>
            <a:endParaRPr lang="zh-CN" altLang="en-US"/>
          </a:p>
          <a:p>
            <a:r>
              <a:rPr lang="zh-CN" altLang="en-US"/>
              <a:t>首先是键盘输入，播放 </a:t>
            </a:r>
            <a:r>
              <a:rPr lang="en-US" altLang="zh-CN"/>
              <a:t>IK</a:t>
            </a:r>
            <a:r>
              <a:rPr lang="zh-CN" altLang="en-US"/>
              <a:t>的动画，角色脚跟随</a:t>
            </a:r>
            <a:r>
              <a:rPr lang="en-US" altLang="zh-CN"/>
              <a:t>IK</a:t>
            </a:r>
            <a:r>
              <a:rPr lang="zh-CN" altLang="en-US"/>
              <a:t>，后脚用力，重心前移，前脚会往前。实现角色往前移动。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站立状态判定</a:t>
            </a:r>
            <a:endParaRPr lang="zh-CN" altLang="en-US"/>
          </a:p>
          <a:p>
            <a:r>
              <a:rPr lang="zh-CN" altLang="en-US"/>
              <a:t>角色身体除了脚意外有其他部位着地、脚与</a:t>
            </a:r>
            <a:r>
              <a:rPr lang="en-US" altLang="zh-CN"/>
              <a:t>hip</a:t>
            </a:r>
            <a:r>
              <a:rPr lang="zh-CN" altLang="en-US"/>
              <a:t>倾斜程度大于</a:t>
            </a:r>
            <a:r>
              <a:rPr lang="en-US" altLang="zh-CN"/>
              <a:t>60</a:t>
            </a:r>
            <a:r>
              <a:rPr lang="zh-CN" altLang="en-US"/>
              <a:t>处于倒地状态，剩下有两脚着地或者一脚着地属于站立状态（脚碰撞体和地面的碰撞检测）。</a:t>
            </a:r>
            <a:endParaRPr lang="zh-CN" altLang="en-US"/>
          </a:p>
          <a:p>
            <a:r>
              <a:rPr lang="zh-CN" altLang="en-US"/>
              <a:t>补充：在</a:t>
            </a:r>
            <a:r>
              <a:rPr lang="en-US" altLang="zh-CN"/>
              <a:t>hip</a:t>
            </a:r>
            <a:r>
              <a:rPr lang="zh-CN" altLang="en-US"/>
              <a:t>向下的射线在</a:t>
            </a:r>
            <a:r>
              <a:rPr lang="en-US" altLang="zh-CN"/>
              <a:t>2</a:t>
            </a:r>
            <a:r>
              <a:rPr lang="zh-CN" altLang="en-US"/>
              <a:t>个物体进行切换时属于倒地状态。</a:t>
            </a:r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733675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9190" y="1549400"/>
            <a:ext cx="5328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失去平衡、恢复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5895" y="3556000"/>
            <a:ext cx="88849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在失去平衡的时候，把身体所有的力都撤去。</a:t>
            </a:r>
            <a:endParaRPr lang="zh-CN" altLang="en-US"/>
          </a:p>
          <a:p>
            <a:r>
              <a:rPr lang="zh-CN" altLang="en-US"/>
              <a:t>腿部的力不用撤去，防止腿会出现奇怪的折叠。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在恢复的时候，</a:t>
            </a:r>
            <a:r>
              <a:rPr lang="en-US" altLang="zh-CN"/>
              <a:t>hips</a:t>
            </a:r>
            <a:r>
              <a:rPr lang="zh-CN" altLang="en-US"/>
              <a:t>的位置旋转到原来的位置，</a:t>
            </a:r>
            <a:endParaRPr lang="zh-CN" altLang="en-US"/>
          </a:p>
          <a:p>
            <a:r>
              <a:rPr lang="en-US" altLang="zh-CN"/>
              <a:t>hip</a:t>
            </a:r>
            <a:r>
              <a:rPr lang="zh-CN" altLang="en-US"/>
              <a:t>的</a:t>
            </a:r>
            <a:r>
              <a:rPr lang="en-US" altLang="zh-CN"/>
              <a:t>rotation</a:t>
            </a:r>
            <a:r>
              <a:rPr lang="zh-CN" altLang="en-US"/>
              <a:t>旋转到原来的方向。然后把所有</a:t>
            </a:r>
            <a:endParaRPr lang="zh-CN" altLang="en-US"/>
          </a:p>
          <a:p>
            <a:r>
              <a:rPr lang="zh-CN" altLang="en-US"/>
              <a:t>撤去的力都加回来。</a:t>
            </a:r>
            <a:endParaRPr lang="zh-CN" altLang="en-US"/>
          </a:p>
        </p:txBody>
      </p:sp>
      <p:pic>
        <p:nvPicPr>
          <p:cNvPr id="2" name="倒地恢复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40705" y="2823210"/>
            <a:ext cx="6272530" cy="374142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bldLvl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733675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9190" y="1549400"/>
            <a:ext cx="5328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角色与场景的交互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835" y="3066415"/>
            <a:ext cx="8884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拿起来武器，打另外一个角色（木板</a:t>
            </a:r>
            <a:endParaRPr lang="zh-CN" altLang="en-US"/>
          </a:p>
          <a:p>
            <a:r>
              <a:rPr lang="zh-CN" altLang="en-US"/>
              <a:t>对于手的碰撞检测）。被打的角色会</a:t>
            </a:r>
            <a:endParaRPr lang="zh-CN" altLang="en-US"/>
          </a:p>
          <a:p>
            <a:r>
              <a:rPr lang="zh-CN" altLang="en-US"/>
              <a:t>扣血，扣血的判定机制为</a:t>
            </a:r>
            <a:r>
              <a:rPr lang="en-US" altLang="zh-CN"/>
              <a:t>1</a:t>
            </a:r>
            <a:r>
              <a:rPr lang="zh-CN" altLang="en-US"/>
              <a:t>秒钟扣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在被外部物体推的时候播放对应移动</a:t>
            </a:r>
            <a:endParaRPr lang="zh-CN" altLang="en-US"/>
          </a:p>
          <a:p>
            <a:r>
              <a:rPr lang="zh-CN" altLang="en-US"/>
              <a:t>动画。根据</a:t>
            </a:r>
            <a:r>
              <a:rPr lang="en-US" altLang="zh-CN"/>
              <a:t>hip</a:t>
            </a:r>
            <a:r>
              <a:rPr lang="zh-CN" altLang="en-US"/>
              <a:t>的速度，在速度大于一</a:t>
            </a:r>
            <a:endParaRPr lang="zh-CN" altLang="en-US"/>
          </a:p>
          <a:p>
            <a:r>
              <a:rPr lang="zh-CN" altLang="en-US"/>
              <a:t>定阈值进行判定，播放对应方向动画。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6" name="场景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30065" y="2823210"/>
            <a:ext cx="7743825" cy="387413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4" grpId="0" bldLvl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733675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9190" y="1549400"/>
            <a:ext cx="5328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角色拖拽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3075" y="2974340"/>
            <a:ext cx="49358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主角把另外一个角色拖走，另外一个</a:t>
            </a:r>
            <a:endParaRPr lang="zh-CN" altLang="en-US"/>
          </a:p>
          <a:p>
            <a:r>
              <a:rPr lang="zh-CN" altLang="en-US">
                <a:sym typeface="+mn-ea"/>
              </a:rPr>
              <a:t>角色播放对应动画。</a:t>
            </a:r>
            <a:endParaRPr lang="zh-CN" altLang="en-US"/>
          </a:p>
          <a:p>
            <a:r>
              <a:rPr lang="zh-CN" altLang="en-US">
                <a:sym typeface="+mn-ea"/>
              </a:rPr>
              <a:t>判定主角手和另外物体胸部碰撞体的接触</a:t>
            </a:r>
            <a:endParaRPr lang="zh-CN" altLang="en-US"/>
          </a:p>
          <a:p>
            <a:r>
              <a:rPr lang="zh-CN" altLang="en-US">
                <a:sym typeface="+mn-ea"/>
              </a:rPr>
              <a:t>然后两者连接在一起，被拉物体也根据速</a:t>
            </a:r>
            <a:endParaRPr lang="zh-CN" altLang="en-US"/>
          </a:p>
          <a:p>
            <a:r>
              <a:rPr lang="zh-CN" altLang="en-US">
                <a:sym typeface="+mn-ea"/>
              </a:rPr>
              <a:t>度播放移动动画。</a:t>
            </a:r>
            <a:endParaRPr lang="zh-CN" altLang="en-US"/>
          </a:p>
        </p:txBody>
      </p:sp>
      <p:pic>
        <p:nvPicPr>
          <p:cNvPr id="5" name="拖拽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10760" y="2883535"/>
            <a:ext cx="7381240" cy="351853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bldLvl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整体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552450"/>
            <a:ext cx="12192000" cy="57531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733675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9190" y="1549400"/>
            <a:ext cx="2106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简介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0410" y="3020695"/>
            <a:ext cx="64166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目前大部分游戏都是播放角色动画，而布娃娃系统是利用物理控制角色，在有一些地方会有更加真实的效果。例如人物死亡动画，人物摔倒动画。这些场景是一些随机的动画。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利用布娃娃系统的游戏有</a:t>
            </a:r>
            <a:r>
              <a:rPr lang="en-US" altLang="zh-CN"/>
              <a:t>gta5,人类一败涂地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533775" cy="6858000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9753" y="1287860"/>
            <a:ext cx="1997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05295" y="1363345"/>
            <a:ext cx="3983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连接与平衡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804025" y="250507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cs typeface="+mn-ea"/>
                <a:sym typeface="+mn-lt"/>
              </a:rPr>
              <a:t>  </a:t>
            </a:r>
            <a:r>
              <a:rPr lang="zh-CN" altLang="en-US" sz="2800" dirty="0">
                <a:cs typeface="+mn-ea"/>
                <a:sym typeface="+mn-lt"/>
              </a:rPr>
              <a:t>移动      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802120" y="364680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失去平衡以及恢复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800850" y="478853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角色与场景的交互</a:t>
            </a:r>
            <a:endParaRPr lang="zh-CN" altLang="en-US" sz="2800" dirty="0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73366" y="1481112"/>
            <a:ext cx="507822" cy="507821"/>
            <a:chOff x="6249566" y="1481112"/>
            <a:chExt cx="507822" cy="507821"/>
          </a:xfrm>
        </p:grpSpPr>
        <p:sp>
          <p:nvSpPr>
            <p:cNvPr id="76" name="椭圆 75"/>
            <p:cNvSpPr/>
            <p:nvPr/>
          </p:nvSpPr>
          <p:spPr>
            <a:xfrm rot="16200000">
              <a:off x="6249567" y="1481112"/>
              <a:ext cx="507821" cy="5078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6249566" y="1508581"/>
              <a:ext cx="507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173365" y="2639119"/>
            <a:ext cx="507822" cy="507821"/>
            <a:chOff x="6249566" y="1481112"/>
            <a:chExt cx="507822" cy="507821"/>
          </a:xfrm>
        </p:grpSpPr>
        <p:sp>
          <p:nvSpPr>
            <p:cNvPr id="79" name="椭圆 78"/>
            <p:cNvSpPr/>
            <p:nvPr/>
          </p:nvSpPr>
          <p:spPr>
            <a:xfrm rot="16200000">
              <a:off x="6249567" y="1481112"/>
              <a:ext cx="507821" cy="5078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6249566" y="1508581"/>
              <a:ext cx="507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173364" y="3797616"/>
            <a:ext cx="507822" cy="507821"/>
            <a:chOff x="6249566" y="1481112"/>
            <a:chExt cx="507822" cy="507821"/>
          </a:xfrm>
        </p:grpSpPr>
        <p:sp>
          <p:nvSpPr>
            <p:cNvPr id="82" name="椭圆 81"/>
            <p:cNvSpPr/>
            <p:nvPr/>
          </p:nvSpPr>
          <p:spPr>
            <a:xfrm rot="16200000">
              <a:off x="6249567" y="1481112"/>
              <a:ext cx="507821" cy="5078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249566" y="1508581"/>
              <a:ext cx="507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173363" y="4907824"/>
            <a:ext cx="507822" cy="507821"/>
            <a:chOff x="6249566" y="1481112"/>
            <a:chExt cx="507822" cy="507821"/>
          </a:xfrm>
        </p:grpSpPr>
        <p:sp>
          <p:nvSpPr>
            <p:cNvPr id="85" name="椭圆 84"/>
            <p:cNvSpPr/>
            <p:nvPr/>
          </p:nvSpPr>
          <p:spPr>
            <a:xfrm rot="16200000">
              <a:off x="6249567" y="1481112"/>
              <a:ext cx="507821" cy="50782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6249566" y="1508581"/>
              <a:ext cx="507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733675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9234" y="1549662"/>
            <a:ext cx="39528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连接与平衡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978535" y="2753995"/>
          <a:ext cx="5815965" cy="406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460"/>
                <a:gridCol w="1815465"/>
                <a:gridCol w="2606040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部位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部位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连接方式</a:t>
                      </a:r>
                      <a:endParaRPr lang="zh-CN" alt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hips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balance thing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configurable joint</a:t>
                      </a:r>
                      <a:endParaRPr lang="zh-CN" alt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upperleg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hips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hinge joint</a:t>
                      </a:r>
                      <a:endParaRPr lang="zh-CN" alt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lowerleg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upperleg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hinge joint</a:t>
                      </a:r>
                      <a:endParaRPr lang="zh-CN" alt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ankle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lowerleg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hinge joint</a:t>
                      </a:r>
                      <a:endParaRPr lang="zh-CN" alt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spine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hips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character joint</a:t>
                      </a:r>
                      <a:endParaRPr lang="zh-CN" altLang="en-US"/>
                    </a:p>
                  </a:txBody>
                  <a:tcPr/>
                </a:tc>
              </a:tr>
              <a:tr h="3613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shoulder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spine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configurable  joint</a:t>
                      </a:r>
                      <a:endParaRPr lang="zh-CN" alt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elbow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shoulder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hinge joint</a:t>
                      </a:r>
                      <a:endParaRPr lang="zh-CN" alt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hand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elbow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conf</a:t>
                      </a:r>
                      <a:r>
                        <a:rPr lang="en-US" altLang="zh-CN"/>
                        <a:t>i</a:t>
                      </a:r>
                      <a:r>
                        <a:rPr lang="zh-CN" altLang="en-US"/>
                        <a:t>gurable joint </a:t>
                      </a:r>
                      <a:endParaRPr lang="zh-CN" alt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neck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spine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configurable joint</a:t>
                      </a:r>
                      <a:endParaRPr lang="zh-CN" alt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head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neck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configurable joint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320280" y="3350260"/>
            <a:ext cx="42894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首先使用unity自带的布娃娃，对于整个角色进行设置，使用手动连接的方式按左表进行连接，对于碰撞体进行调整。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在各个连接之间设置好力的大小以及关节旋转的角度。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3.hinge joint</a:t>
            </a:r>
            <a:r>
              <a:rPr lang="zh-CN" altLang="en-US"/>
              <a:t>和</a:t>
            </a:r>
            <a:r>
              <a:rPr lang="en-US" altLang="zh-CN"/>
              <a:t>configurable joint</a:t>
            </a:r>
            <a:r>
              <a:rPr lang="zh-CN" altLang="en-US"/>
              <a:t>的区别，需要绕轴旋转的一般用</a:t>
            </a:r>
            <a:r>
              <a:rPr lang="en-US" altLang="zh-CN"/>
              <a:t>hinge joint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733675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4569" y="952127"/>
            <a:ext cx="39528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三种连接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525" y="2439035"/>
            <a:ext cx="3233420" cy="4250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310" y="2498725"/>
            <a:ext cx="3657600" cy="3943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790" y="2439035"/>
            <a:ext cx="3495675" cy="2781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90" y="5220335"/>
            <a:ext cx="3505200" cy="158115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733675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8800" y="3559175"/>
            <a:ext cx="960882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ea typeface="+mn-lt"/>
                <a:cs typeface="+mn-lt"/>
                <a:sym typeface="+mn-ea"/>
              </a:rPr>
              <a:t>1.</a:t>
            </a:r>
            <a:r>
              <a:rPr lang="zh-CN">
                <a:ea typeface="+mn-lt"/>
                <a:cs typeface="+mn-lt"/>
                <a:sym typeface="+mn-ea"/>
              </a:rPr>
              <a:t>在角色的根目录下面生成一个</a:t>
            </a:r>
            <a:r>
              <a:rPr lang="en-US">
                <a:ea typeface="+mn-lt"/>
                <a:cs typeface="+mn-lt"/>
                <a:sym typeface="+mn-ea"/>
              </a:rPr>
              <a:t>gameobject</a:t>
            </a:r>
            <a:r>
              <a:rPr lang="zh-CN">
                <a:ea typeface="+mn-lt"/>
                <a:cs typeface="+mn-lt"/>
                <a:sym typeface="+mn-ea"/>
              </a:rPr>
              <a:t>（命名为</a:t>
            </a:r>
            <a:r>
              <a:rPr lang="en-US">
                <a:ea typeface="+mn-lt"/>
                <a:cs typeface="+mn-lt"/>
                <a:sym typeface="+mn-ea"/>
              </a:rPr>
              <a:t>balance thing</a:t>
            </a:r>
            <a:r>
              <a:rPr lang="zh-CN">
                <a:ea typeface="+mn-lt"/>
                <a:cs typeface="+mn-lt"/>
                <a:sym typeface="+mn-ea"/>
              </a:rPr>
              <a:t>）</a:t>
            </a:r>
            <a:r>
              <a:rPr lang="en-US">
                <a:ea typeface="+mn-lt"/>
                <a:cs typeface="+mn-lt"/>
                <a:sym typeface="+mn-ea"/>
              </a:rPr>
              <a:t>,</a:t>
            </a:r>
            <a:r>
              <a:rPr lang="zh-CN">
                <a:ea typeface="+mn-lt"/>
                <a:cs typeface="+mn-lt"/>
                <a:sym typeface="+mn-ea"/>
              </a:rPr>
              <a:t>添加</a:t>
            </a:r>
            <a:r>
              <a:rPr lang="en-US">
                <a:ea typeface="+mn-lt"/>
                <a:cs typeface="+mn-lt"/>
                <a:sym typeface="+mn-ea"/>
              </a:rPr>
              <a:t>balance</a:t>
            </a:r>
            <a:r>
              <a:rPr lang="zh-CN">
                <a:ea typeface="+mn-lt"/>
                <a:cs typeface="+mn-lt"/>
                <a:sym typeface="+mn-ea"/>
              </a:rPr>
              <a:t>脚本。</a:t>
            </a:r>
            <a:r>
              <a:rPr lang="en-US">
                <a:ea typeface="+mn-lt"/>
                <a:cs typeface="+mn-lt"/>
                <a:sym typeface="+mn-ea"/>
              </a:rPr>
              <a:t>hips</a:t>
            </a:r>
            <a:r>
              <a:rPr lang="zh-CN">
                <a:ea typeface="+mn-lt"/>
                <a:cs typeface="+mn-lt"/>
                <a:sym typeface="+mn-ea"/>
              </a:rPr>
              <a:t>和</a:t>
            </a:r>
            <a:r>
              <a:rPr lang="en-US">
                <a:ea typeface="+mn-lt"/>
                <a:cs typeface="+mn-lt"/>
                <a:sym typeface="+mn-ea"/>
              </a:rPr>
              <a:t>balance thing </a:t>
            </a:r>
            <a:r>
              <a:rPr lang="zh-CN">
                <a:ea typeface="+mn-lt"/>
                <a:cs typeface="+mn-lt"/>
                <a:sym typeface="+mn-ea"/>
              </a:rPr>
              <a:t>进行</a:t>
            </a:r>
            <a:r>
              <a:rPr lang="en-US">
                <a:ea typeface="+mn-lt"/>
                <a:cs typeface="+mn-lt"/>
                <a:sym typeface="+mn-ea"/>
              </a:rPr>
              <a:t>configurable joint</a:t>
            </a:r>
            <a:r>
              <a:rPr lang="zh-CN">
                <a:ea typeface="+mn-lt"/>
                <a:cs typeface="+mn-lt"/>
                <a:sym typeface="+mn-ea"/>
              </a:rPr>
              <a:t>链接（这个力设置很大，</a:t>
            </a:r>
            <a:r>
              <a:rPr lang="en-US" altLang="zh-CN">
                <a:ea typeface="+mn-lt"/>
                <a:cs typeface="+mn-lt"/>
                <a:sym typeface="+mn-ea"/>
              </a:rPr>
              <a:t>10000</a:t>
            </a:r>
            <a:r>
              <a:rPr lang="zh-CN">
                <a:ea typeface="+mn-lt"/>
                <a:cs typeface="+mn-lt"/>
                <a:sym typeface="+mn-ea"/>
              </a:rPr>
              <a:t>）。</a:t>
            </a:r>
            <a:endParaRPr lang="zh-CN" altLang="en-US">
              <a:ea typeface="+mn-lt"/>
              <a:cs typeface="+mn-lt"/>
            </a:endParaRPr>
          </a:p>
          <a:p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transform.position = hips.position;</a:t>
            </a:r>
            <a:endParaRPr lang="zh-CN" altLang="en-US"/>
          </a:p>
          <a:p>
            <a:r>
              <a:rPr lang="zh-CN" altLang="en-US"/>
              <a:t>在每一帧进行位置的赋值，如果两者出现位置的偏差，</a:t>
            </a:r>
            <a:r>
              <a:rPr lang="en-US" altLang="zh-CN"/>
              <a:t>configurable joint</a:t>
            </a:r>
            <a:r>
              <a:rPr lang="zh-CN" altLang="en-US"/>
              <a:t>的弹力会进行回拉。使得重心不会偏移很严重而倒地。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</a:t>
            </a:r>
            <a:r>
              <a:rPr lang="en-US" altLang="zh-CN">
                <a:ea typeface="+mn-lt"/>
                <a:cs typeface="+mn-lt"/>
                <a:sym typeface="+mn-ea"/>
              </a:rPr>
              <a:t>.</a:t>
            </a:r>
            <a:r>
              <a:rPr lang="zh-CN" altLang="en-US">
                <a:ea typeface="+mn-lt"/>
                <a:cs typeface="+mn-lt"/>
                <a:sym typeface="+mn-ea"/>
              </a:rPr>
              <a:t>设置</a:t>
            </a:r>
            <a:r>
              <a:rPr lang="en-US" altLang="zh-CN">
                <a:ea typeface="+mn-lt"/>
                <a:cs typeface="+mn-lt"/>
                <a:sym typeface="+mn-ea"/>
              </a:rPr>
              <a:t>hip</a:t>
            </a:r>
            <a:r>
              <a:rPr lang="zh-CN" altLang="en-US">
                <a:ea typeface="+mn-lt"/>
                <a:cs typeface="+mn-lt"/>
                <a:sym typeface="+mn-ea"/>
              </a:rPr>
              <a:t>的</a:t>
            </a:r>
            <a:r>
              <a:rPr lang="en-US" altLang="zh-CN">
                <a:ea typeface="+mn-lt"/>
                <a:cs typeface="+mn-lt"/>
                <a:sym typeface="+mn-ea"/>
              </a:rPr>
              <a:t>freeze rotation XYZ </a:t>
            </a:r>
            <a:r>
              <a:rPr lang="zh-CN" altLang="en-US">
                <a:ea typeface="+mn-lt"/>
                <a:cs typeface="+mn-lt"/>
                <a:sym typeface="+mn-ea"/>
              </a:rPr>
              <a:t>都勾起来（防止</a:t>
            </a:r>
            <a:r>
              <a:rPr lang="en-US" altLang="zh-CN">
                <a:ea typeface="+mn-lt"/>
                <a:cs typeface="+mn-lt"/>
                <a:sym typeface="+mn-ea"/>
              </a:rPr>
              <a:t>hip</a:t>
            </a:r>
            <a:r>
              <a:rPr lang="zh-CN" altLang="en-US">
                <a:ea typeface="+mn-lt"/>
                <a:cs typeface="+mn-lt"/>
                <a:sym typeface="+mn-ea"/>
              </a:rPr>
              <a:t>进行旋转）。</a:t>
            </a:r>
            <a:endParaRPr lang="zh-CN" altLang="en-US">
              <a:ea typeface="+mn-lt"/>
              <a:cs typeface="+mn-lt"/>
            </a:endParaRPr>
          </a:p>
          <a:p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1139190" y="1549400"/>
            <a:ext cx="1874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平衡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733675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9190" y="1549400"/>
            <a:ext cx="1874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移动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6425" y="2750820"/>
            <a:ext cx="363410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调整的</a:t>
            </a:r>
            <a:r>
              <a:rPr lang="en-US" altLang="zh-CN"/>
              <a:t>IK</a:t>
            </a:r>
            <a:r>
              <a:rPr lang="zh-CN" altLang="en-US"/>
              <a:t>的位置，脚会跟随</a:t>
            </a:r>
            <a:r>
              <a:rPr lang="en-US" altLang="zh-CN"/>
              <a:t>IK</a:t>
            </a:r>
            <a:r>
              <a:rPr lang="zh-CN" altLang="en-US"/>
              <a:t>的位置移动，录制动画。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在大腿和小腿上添加脚本，跟随</a:t>
            </a:r>
            <a:r>
              <a:rPr lang="en-US" altLang="zh-CN"/>
              <a:t>IK</a:t>
            </a:r>
            <a:r>
              <a:rPr lang="zh-CN" altLang="en-US"/>
              <a:t>进行移动。实现是在</a:t>
            </a:r>
            <a:r>
              <a:rPr lang="en-US" altLang="zh-CN"/>
              <a:t>XYZ</a:t>
            </a:r>
            <a:r>
              <a:rPr lang="zh-CN" altLang="en-US"/>
              <a:t>三个方向进行欧拉角的旋转，旋转到与</a:t>
            </a:r>
            <a:r>
              <a:rPr lang="en-US" altLang="zh-CN"/>
              <a:t>IK</a:t>
            </a:r>
            <a:r>
              <a:rPr lang="zh-CN" altLang="en-US"/>
              <a:t>相同角度。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25" y="4780915"/>
            <a:ext cx="3724275" cy="1666875"/>
          </a:xfrm>
          <a:prstGeom prst="rect">
            <a:avLst/>
          </a:prstGeom>
        </p:spPr>
      </p:pic>
      <p:pic>
        <p:nvPicPr>
          <p:cNvPr id="9" name="前进后退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82515" y="1349375"/>
            <a:ext cx="7119620" cy="50984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4" grpId="0" bldLvl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2733675"/>
          </a:xfrm>
          <a:prstGeom prst="rect">
            <a:avLst/>
          </a:prstGeom>
          <a:solidFill>
            <a:srgbClr val="AF29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39190" y="1549400"/>
            <a:ext cx="40220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生成</a:t>
            </a:r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Ghost IK</a:t>
            </a:r>
            <a:endParaRPr lang="en-US" altLang="zh-CN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2800" y="3340100"/>
            <a:ext cx="2428875" cy="3124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8325" y="3340100"/>
            <a:ext cx="68065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根据原来的脚生成</a:t>
            </a:r>
            <a:r>
              <a:rPr lang="en-US" altLang="zh-CN"/>
              <a:t>ghost IK(</a:t>
            </a:r>
            <a:r>
              <a:rPr lang="zh-CN" altLang="en-US"/>
              <a:t>和原来的脚对应，最后会被隐藏掉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在控制脚上挂</a:t>
            </a:r>
            <a:r>
              <a:rPr lang="en-US" altLang="zh-CN"/>
              <a:t>Fast IK</a:t>
            </a:r>
            <a:r>
              <a:rPr lang="zh-CN" altLang="en-US"/>
              <a:t>脚本。</a:t>
            </a:r>
            <a:endParaRPr lang="zh-CN" altLang="en-US"/>
          </a:p>
          <a:p>
            <a:r>
              <a:rPr lang="en-US" altLang="zh-CN"/>
              <a:t>IK E</a:t>
            </a:r>
            <a:r>
              <a:rPr lang="zh-CN" altLang="en-US"/>
              <a:t>就是脚目的位置。</a:t>
            </a:r>
            <a:r>
              <a:rPr lang="en-US" altLang="zh-CN"/>
              <a:t>Help E</a:t>
            </a:r>
            <a:r>
              <a:rPr lang="zh-CN" altLang="en-US"/>
              <a:t>是旋转点。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55" y="3573780"/>
            <a:ext cx="2381250" cy="2657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5" y="4322445"/>
            <a:ext cx="3724275" cy="22860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4" grpId="0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252*4182*694*69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UNIT_TABLE_BEAUTIFY" val="smartTable{d30fad58-6f49-47c6-a690-04e0a08d9eac}"/>
  <p:tag name="TABLE_ENDDRAG_ORIGIN_RECT" val="329*87"/>
  <p:tag name="TABLE_ENDDRAG_RECT" val="87*248*329*87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258*3667*694*69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591*2598*694*69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750*2703*694*69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464*2423*694*69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4qd1i5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1599</Words>
  <Application>WPS 演示</Application>
  <PresentationFormat>自定义</PresentationFormat>
  <Paragraphs>175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年中工作汇报</dc:title>
  <dc:creator>第一PPT</dc:creator>
  <cp:keywords>www.1ppt.com</cp:keywords>
  <dc:description>www.1ppt.com</dc:description>
  <cp:lastModifiedBy>mengjiaying</cp:lastModifiedBy>
  <cp:revision>80</cp:revision>
  <dcterms:created xsi:type="dcterms:W3CDTF">2021-02-01T05:38:00Z</dcterms:created>
  <dcterms:modified xsi:type="dcterms:W3CDTF">2021-08-18T07:33:36Z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